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Open Sans" panose="020B0606030504020204" pitchFamily="34" charset="0"/>
      <p:regular r:id="rId14"/>
      <p:bold r:id="rId15"/>
      <p:italic r:id="rId16"/>
      <p:boldItalic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2" d="100"/>
          <a:sy n="102" d="100"/>
        </p:scale>
        <p:origin x="138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deem Gaaod" userId="011bdc344e62fa77" providerId="LiveId" clId="{F3FBA320-E73F-4004-B179-6F4F82666D67}"/>
    <pc:docChg chg="modSld">
      <pc:chgData name="Sadeem Gaaod" userId="011bdc344e62fa77" providerId="LiveId" clId="{F3FBA320-E73F-4004-B179-6F4F82666D67}" dt="2025-02-27T09:41:14.676" v="2" actId="465"/>
      <pc:docMkLst>
        <pc:docMk/>
      </pc:docMkLst>
      <pc:sldChg chg="modSp mod">
        <pc:chgData name="Sadeem Gaaod" userId="011bdc344e62fa77" providerId="LiveId" clId="{F3FBA320-E73F-4004-B179-6F4F82666D67}" dt="2025-02-27T09:41:14.676" v="2" actId="465"/>
        <pc:sldMkLst>
          <pc:docMk/>
          <pc:sldMk cId="0" sldId="266"/>
        </pc:sldMkLst>
        <pc:spChg chg="mod">
          <ac:chgData name="Sadeem Gaaod" userId="011bdc344e62fa77" providerId="LiveId" clId="{F3FBA320-E73F-4004-B179-6F4F82666D67}" dt="2025-02-27T09:41:14.676" v="2" actId="465"/>
          <ac:spMkLst>
            <pc:docMk/>
            <pc:sldMk cId="0" sldId="266"/>
            <ac:spMk id="5" creationId="{00000000-0000-0000-0000-000000000000}"/>
          </ac:spMkLst>
        </pc:spChg>
        <pc:spChg chg="mod">
          <ac:chgData name="Sadeem Gaaod" userId="011bdc344e62fa77" providerId="LiveId" clId="{F3FBA320-E73F-4004-B179-6F4F82666D67}" dt="2025-02-27T09:41:01.255" v="0" actId="1076"/>
          <ac:spMkLst>
            <pc:docMk/>
            <pc:sldMk cId="0" sldId="266"/>
            <ac:spMk id="6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4743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EDE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CFA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flickr.com/photos/w4nd3rl0st/12551918245/" TargetMode="Externa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pxhere.com/es/photo/104083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42295" y="1492329"/>
            <a:ext cx="57276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Alba Data-Driven Strategies </a:t>
            </a:r>
            <a:endParaRPr lang="en-US" sz="4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864" y="3785019"/>
            <a:ext cx="5319965" cy="65956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42295" y="4802877"/>
            <a:ext cx="2262367" cy="2594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Created by Group 8</a:t>
            </a:r>
            <a:endParaRPr lang="en-US" sz="14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64" y="7354014"/>
            <a:ext cx="2784872" cy="875586"/>
          </a:xfrm>
          <a:prstGeom prst="rect">
            <a:avLst/>
          </a:prstGeom>
        </p:spPr>
      </p:pic>
      <p:pic>
        <p:nvPicPr>
          <p:cNvPr id="10" name="Picture 9" descr="An aerial view of a city&#10;&#10;AI-generated content may be incorrect.">
            <a:extLst>
              <a:ext uri="{FF2B5EF4-FFF2-40B4-BE49-F238E27FC236}">
                <a16:creationId xmlns:a16="http://schemas.microsoft.com/office/drawing/2014/main" id="{54886F8C-9912-4BA9-412A-EFD77EE1FAB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 l="32848"/>
          <a:stretch/>
        </p:blipFill>
        <p:spPr>
          <a:xfrm>
            <a:off x="6308333" y="0"/>
            <a:ext cx="8322067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7458" y="486966"/>
            <a:ext cx="5609987" cy="5513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30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Insights &amp; Recommendations </a:t>
            </a:r>
            <a:endParaRPr lang="en-US" sz="4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458" y="1391126"/>
            <a:ext cx="882134" cy="1058585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764149" y="1567458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Luxury Hotel market is growing, but occupancy rate is Cyclical with peaks in Q1.</a:t>
            </a:r>
            <a:endParaRPr lang="en-US" sz="16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58" y="2449711"/>
            <a:ext cx="882134" cy="105858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764149" y="2626043"/>
            <a:ext cx="11010947" cy="24717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As a premier luxury destination, Palm Jumeirah demands consistently high-quality service, unique luxury experiences, </a:t>
            </a:r>
          </a:p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and personalized services.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458" y="3508296"/>
            <a:ext cx="882134" cy="105858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764149" y="3684627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Palm Jumeirah attracts guests seeking exceptional dining, world-class pool and beach facilities, and luxurious spa experiences.</a:t>
            </a:r>
            <a:endParaRPr lang="en-US" sz="16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7458" y="4566880"/>
            <a:ext cx="882134" cy="105858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764149" y="4743212"/>
            <a:ext cx="12248793" cy="2822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Lana Dorchester Collection has a weak point in Amenities. The Alba must excel in this field to succeed.</a:t>
            </a:r>
            <a:endParaRPr lang="en-US" sz="16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458" y="5625465"/>
            <a:ext cx="882134" cy="1058585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764149" y="5801797"/>
            <a:ext cx="12248793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Unlike the Business Bay, Palm Jumeirah has a wider offering for touristic accommodation like Villas and Apartments, therefore the Alba should focus on accommodating larger groups of people. </a:t>
            </a:r>
            <a:endParaRPr lang="en-US" sz="160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17458" y="6684050"/>
            <a:ext cx="882134" cy="1058585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1764149" y="6860381"/>
            <a:ext cx="12248793" cy="5645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 decide on a price range, we recommend comparing the services and amenities provided to the other luxury hotels in the Palm Jumeirah such as the 'One &amp; Only The Palm'. 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4763" y="3981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Future Opportunities for Deeper Insights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34762" y="224858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Improving pricing analysis by capturing price movements dynamically throughout the year.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34761" y="382197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2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 Social Media APIs to find the popularity of certain areas within Dubai to capture tourist attractions.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4763" y="539535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Font typeface="+mj-lt"/>
              <a:buAutoNum type="arabicPeriod" startAt="3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Capture customer insights using NLP models from reviews and posts to create sentiment analysis. </a:t>
            </a:r>
            <a:endParaRPr lang="en-US" sz="1750" dirty="0"/>
          </a:p>
        </p:txBody>
      </p:sp>
      <p:pic>
        <p:nvPicPr>
          <p:cNvPr id="8" name="Picture 7" descr="A tall building on a beach&#10;&#10;AI-generated content may be incorrect.">
            <a:extLst>
              <a:ext uri="{FF2B5EF4-FFF2-40B4-BE49-F238E27FC236}">
                <a16:creationId xmlns:a16="http://schemas.microsoft.com/office/drawing/2014/main" id="{3BAAAC13-708E-8E5F-CABC-82932B1797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r="52920"/>
          <a:stretch/>
        </p:blipFill>
        <p:spPr>
          <a:xfrm>
            <a:off x="8818621" y="0"/>
            <a:ext cx="5811779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49235" y="55394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Alba: Palm Jumeirah Entry Strategy</a:t>
            </a:r>
            <a:endParaRPr lang="en-US" sz="445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 1"/>
          <p:cNvSpPr/>
          <p:nvPr/>
        </p:nvSpPr>
        <p:spPr>
          <a:xfrm>
            <a:off x="555251" y="2890123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300"/>
              </a:lnSpc>
              <a:buNone/>
            </a:pPr>
            <a:r>
              <a:rPr lang="en-US" sz="240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Business Problem</a:t>
            </a:r>
            <a:endParaRPr lang="en-US" sz="24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555250" y="337570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How can The Dorchester Collection successfully enter the Palm Jumeirah luxury hotel market while optimizing pricing strategies and enhancing guest satisfaction to maximize long-term profitability?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544873" y="540357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300"/>
              </a:lnSpc>
            </a:pPr>
            <a:r>
              <a:rPr lang="en-US" sz="240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Objective &amp; Approach</a:t>
            </a:r>
          </a:p>
        </p:txBody>
      </p:sp>
      <p:sp>
        <p:nvSpPr>
          <p:cNvPr id="7" name="Text 4"/>
          <p:cNvSpPr/>
          <p:nvPr/>
        </p:nvSpPr>
        <p:spPr>
          <a:xfrm>
            <a:off x="544873" y="616902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Analyze General Market Trends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544873" y="6611221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Understand Customer Preferences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544873" y="70534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Conduct Competitor Analysis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5251" y="78262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Sources overview</a:t>
            </a:r>
            <a:endParaRPr lang="en-US" sz="4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10132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4" name="Text 2"/>
          <p:cNvSpPr/>
          <p:nvPr/>
        </p:nvSpPr>
        <p:spPr>
          <a:xfrm>
            <a:off x="985242" y="3216117"/>
            <a:ext cx="12727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1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1530906" y="3131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Dubai Statistics Center</a:t>
            </a:r>
            <a:endParaRPr lang="en-US" sz="2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530906" y="3621525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Sourced data on tourism, and Dubai Luxury Hotel market.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667" y="314435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8" name="Text 6"/>
          <p:cNvSpPr/>
          <p:nvPr/>
        </p:nvSpPr>
        <p:spPr>
          <a:xfrm>
            <a:off x="7597021" y="3216117"/>
            <a:ext cx="17347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8165783" y="313110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Hotels.com</a:t>
            </a:r>
            <a:endParaRPr lang="en-US" sz="2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8165783" y="3621525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 scraping provided insights on hotel pricing and ratings.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007" y="48094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2" name="Text 10"/>
          <p:cNvSpPr/>
          <p:nvPr/>
        </p:nvSpPr>
        <p:spPr>
          <a:xfrm>
            <a:off x="965835" y="4914305"/>
            <a:ext cx="16621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1"/>
          <p:cNvSpPr/>
          <p:nvPr/>
        </p:nvSpPr>
        <p:spPr>
          <a:xfrm>
            <a:off x="1530906" y="48292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Booking.com</a:t>
            </a:r>
            <a:endParaRPr lang="en-US" sz="2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530906" y="5319713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Web scraping gave information on luxury apartment rental rates.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667" y="482929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BE2E0"/>
          </a:solidFill>
          <a:ln w="7620">
            <a:solidFill>
              <a:srgbClr val="D1C8C6"/>
            </a:solidFill>
            <a:prstDash val="solid"/>
          </a:ln>
        </p:spPr>
        <p:txBody>
          <a:bodyPr/>
          <a:lstStyle/>
          <a:p>
            <a:endParaRPr lang="en-GB"/>
          </a:p>
        </p:txBody>
      </p:sp>
      <p:sp>
        <p:nvSpPr>
          <p:cNvPr id="16" name="Text 14"/>
          <p:cNvSpPr/>
          <p:nvPr/>
        </p:nvSpPr>
        <p:spPr>
          <a:xfrm>
            <a:off x="7592020" y="4914305"/>
            <a:ext cx="18347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443728"/>
                </a:solidFill>
                <a:latin typeface="Crimson Pro Bold" pitchFamily="34" charset="0"/>
                <a:ea typeface="Crimson Pro Bold" pitchFamily="34" charset="-122"/>
                <a:cs typeface="Crimson Pro Bold" pitchFamily="34" charset="-120"/>
              </a:rPr>
              <a:t>4</a:t>
            </a:r>
            <a:endParaRPr lang="en-US" sz="2650" dirty="0"/>
          </a:p>
        </p:txBody>
      </p:sp>
      <p:sp>
        <p:nvSpPr>
          <p:cNvPr id="17" name="Text 15"/>
          <p:cNvSpPr/>
          <p:nvPr/>
        </p:nvSpPr>
        <p:spPr>
          <a:xfrm>
            <a:off x="8165783" y="482929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Google Places API</a:t>
            </a:r>
            <a:endParaRPr lang="en-US" sz="2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8165783" y="5319713"/>
            <a:ext cx="56709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Collected data about points of interest and customer reviews in specifed regions within Dubai.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3111" y="623411"/>
            <a:ext cx="8733830" cy="7068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Dubai 5-Star Hotel Market Overview</a:t>
            </a:r>
            <a:endParaRPr lang="en-US" sz="4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647" y="1923931"/>
            <a:ext cx="8625519" cy="499608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1647" y="7040642"/>
            <a:ext cx="8423434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84186" y="1923931"/>
            <a:ext cx="452318" cy="45231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9774436" y="2630686"/>
            <a:ext cx="4071818" cy="723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5 Star hotel rooms have increased in capacity in every quarter. </a:t>
            </a:r>
            <a:endParaRPr lang="en-US" sz="1750" dirty="0"/>
          </a:p>
        </p:txBody>
      </p:sp>
      <p:sp>
        <p:nvSpPr>
          <p:cNvPr id="7" name="Text 3"/>
          <p:cNvSpPr/>
          <p:nvPr/>
        </p:nvSpPr>
        <p:spPr>
          <a:xfrm>
            <a:off x="9774436" y="3433643"/>
            <a:ext cx="4071818" cy="10858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800"/>
              </a:lnSpc>
              <a:buSzPct val="100000"/>
              <a:buChar char="•"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Occupancy rate follows a clear seasonal trend which peaks in the First Quarter of each year.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9774436" y="4722971"/>
            <a:ext cx="4071818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9" name="Text 5"/>
          <p:cNvSpPr/>
          <p:nvPr/>
        </p:nvSpPr>
        <p:spPr>
          <a:xfrm>
            <a:off x="9774436" y="5288399"/>
            <a:ext cx="4071818" cy="3619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10" name="Text 6"/>
          <p:cNvSpPr/>
          <p:nvPr/>
        </p:nvSpPr>
        <p:spPr>
          <a:xfrm>
            <a:off x="9774436" y="5853827"/>
            <a:ext cx="4071818" cy="7239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Source: Government of Duabi, Dubai Statistics Center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0481" y="306047"/>
            <a:ext cx="5819775" cy="4902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8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Customer Preferences Comparison </a:t>
            </a:r>
            <a:endParaRPr lang="en-US" sz="4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28747" y="1042726"/>
            <a:ext cx="3129796" cy="2942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Palm Jumeirah vs. Business Bay</a:t>
            </a:r>
            <a:endParaRPr lang="en-US" sz="18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49235" y="1827967"/>
            <a:ext cx="6574512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endParaRPr lang="en-US" sz="12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481" y="1551370"/>
            <a:ext cx="5951946" cy="471144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514273" y="1827967"/>
            <a:ext cx="6574512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endParaRPr lang="en-US" sz="1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60716" y="1548641"/>
            <a:ext cx="6289372" cy="477144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49235" y="6539412"/>
            <a:ext cx="13531929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Recommendations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549235" y="7009722"/>
            <a:ext cx="4254818" cy="11451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Consistent high-quality service by implementing regular service training programs</a:t>
            </a:r>
            <a:endParaRPr lang="en-US" sz="1650" dirty="0"/>
          </a:p>
        </p:txBody>
      </p:sp>
      <p:sp>
        <p:nvSpPr>
          <p:cNvPr id="10" name="Text 6"/>
          <p:cNvSpPr/>
          <p:nvPr/>
        </p:nvSpPr>
        <p:spPr>
          <a:xfrm>
            <a:off x="5194578" y="7009722"/>
            <a:ext cx="4254818" cy="5019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Differentiation through unique luxury experiences, personalized service such as: personal butlers</a:t>
            </a:r>
            <a:endParaRPr lang="en-US" sz="1650" dirty="0"/>
          </a:p>
        </p:txBody>
      </p:sp>
      <p:sp>
        <p:nvSpPr>
          <p:cNvPr id="11" name="Text 7"/>
          <p:cNvSpPr/>
          <p:nvPr/>
        </p:nvSpPr>
        <p:spPr>
          <a:xfrm>
            <a:off x="9839920" y="7009722"/>
            <a:ext cx="4254818" cy="75295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19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 digital and in-person service integration where the hotel system set guest preferences: room temperature, pillow type</a:t>
            </a:r>
            <a:endParaRPr lang="en-US" sz="1650" dirty="0"/>
          </a:p>
        </p:txBody>
      </p:sp>
      <p:sp>
        <p:nvSpPr>
          <p:cNvPr id="12" name="Text 8"/>
          <p:cNvSpPr/>
          <p:nvPr/>
        </p:nvSpPr>
        <p:spPr>
          <a:xfrm>
            <a:off x="9839920" y="7407950"/>
            <a:ext cx="4254818" cy="2509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1950"/>
              </a:lnSpc>
              <a:buNone/>
            </a:pP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1534" y="141993"/>
            <a:ext cx="7089631" cy="6656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Customer Preferences Comparison</a:t>
            </a:r>
            <a:endParaRPr lang="en-US" sz="4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94542" y="953443"/>
            <a:ext cx="3919105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8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Palm Jumeirah vs. Business Bay </a:t>
            </a:r>
            <a:endParaRPr lang="en-US" sz="185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801" y="2347022"/>
            <a:ext cx="9220503" cy="458032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9768007" y="1896238"/>
            <a:ext cx="5399385" cy="6815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50"/>
              </a:lnSpc>
              <a:buNone/>
            </a:pPr>
            <a:r>
              <a:rPr lang="en-US" sz="2200" b="1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Recommendations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68007" y="2422208"/>
            <a:ext cx="4124325" cy="5450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Emphasizing resort-style luxury by highlighting direct beachfront access, free spa access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9768007" y="3592513"/>
            <a:ext cx="4124325" cy="8176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Invest in fine dining by partnering with renowned international brands such as Zuma and Novikov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9768007" y="5035352"/>
            <a:ext cx="4124325" cy="8176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Tailored wellness program, featuring healing rituals, private fitness training, and nature-immersive spa treatments.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9760505" y="6478192"/>
            <a:ext cx="4124325" cy="8176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Design &amp; Atmosphere: Softer, more tranquil ambiance compared to the city-luxe vibe of The Lana.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745569" y="7129820"/>
            <a:ext cx="3195280" cy="3994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endParaRPr lang="en-US" sz="2500" dirty="0"/>
          </a:p>
        </p:txBody>
      </p:sp>
      <p:sp>
        <p:nvSpPr>
          <p:cNvPr id="11" name="Text 4">
            <a:extLst>
              <a:ext uri="{FF2B5EF4-FFF2-40B4-BE49-F238E27FC236}">
                <a16:creationId xmlns:a16="http://schemas.microsoft.com/office/drawing/2014/main" id="{5D84EB59-C993-3E48-8D8F-FCAFA8810532}"/>
              </a:ext>
            </a:extLst>
          </p:cNvPr>
          <p:cNvSpPr/>
          <p:nvPr/>
        </p:nvSpPr>
        <p:spPr>
          <a:xfrm>
            <a:off x="541534" y="7198638"/>
            <a:ext cx="278058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Source: Google Cloud API 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51265" y="361496"/>
            <a:ext cx="6080284" cy="6460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45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Room Capacity Comparison</a:t>
            </a:r>
            <a:endParaRPr lang="en-US" sz="445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21" y="1710164"/>
            <a:ext cx="8912304" cy="5316736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54054" y="1809861"/>
            <a:ext cx="413385" cy="41338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111409" y="2652594"/>
            <a:ext cx="3402258" cy="19838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graph shows the total number of rooms available at Palm Jumeirah and The Lana, categorized by accommodating capacity. 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10111409" y="4822388"/>
            <a:ext cx="3402258" cy="132254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Char char="•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 tend to visit Palm Jumeirah in bigger group size than The Lana in the Business Bay.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11133773" y="6144935"/>
            <a:ext cx="278058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10210904" y="6590246"/>
            <a:ext cx="2780586" cy="3306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Source: Hotels.com </a:t>
            </a:r>
            <a:endParaRPr lang="en-US" sz="1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43443" y="412061"/>
            <a:ext cx="7418784" cy="573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500"/>
              </a:lnSpc>
              <a:buNone/>
            </a:pPr>
            <a:r>
              <a:rPr lang="en-US" sz="400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5 Star Hotel Competitor Analysis in Palm Jumeirah</a:t>
            </a:r>
            <a:endParaRPr lang="en-US" sz="40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463" y="1465792"/>
            <a:ext cx="8563422" cy="6450244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96130" y="1866187"/>
            <a:ext cx="366951" cy="36695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647583" y="2913003"/>
            <a:ext cx="3981144" cy="1467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300"/>
              </a:lnSpc>
              <a:buSzPct val="100000"/>
              <a:buChar char="•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Lana has a lower Amenities category score, this category seems to especially competitive in the Palm Jumeirah area.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9647584" y="4746966"/>
            <a:ext cx="3981142" cy="14674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300"/>
              </a:lnSpc>
              <a:buSzPct val="100000"/>
              <a:buChar char="•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Highly competitive region in terms of customer satisfaction, with the leading luxury hotel being 'The one &amp; only'.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11132939" y="5297210"/>
            <a:ext cx="2862739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endParaRPr lang="en-US" sz="1400" dirty="0"/>
          </a:p>
        </p:txBody>
      </p:sp>
      <p:sp>
        <p:nvSpPr>
          <p:cNvPr id="8" name="Text 4"/>
          <p:cNvSpPr/>
          <p:nvPr/>
        </p:nvSpPr>
        <p:spPr>
          <a:xfrm>
            <a:off x="9639392" y="6471604"/>
            <a:ext cx="2862739" cy="293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0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Source: Hotels.com</a:t>
            </a:r>
            <a:endParaRPr lang="en-US" sz="14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54238" y="358937"/>
            <a:ext cx="13156168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00"/>
              </a:lnSpc>
              <a:buNone/>
            </a:pPr>
            <a:r>
              <a:rPr lang="en-US" sz="3600" b="1" dirty="0">
                <a:solidFill>
                  <a:srgbClr val="443728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Competitor Analysis: Hotels vs. Apartments in Palm Jumeirah</a:t>
            </a:r>
            <a:endParaRPr lang="en-US" sz="3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61" y="1641329"/>
            <a:ext cx="8423999" cy="5224914"/>
          </a:xfrm>
          <a:prstGeom prst="rect">
            <a:avLst/>
          </a:prstGeom>
        </p:spPr>
      </p:pic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99890" y="2066568"/>
            <a:ext cx="410289" cy="41028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9490353" y="2707600"/>
            <a:ext cx="4429482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chart compares 5-star hotels and luxury apartments on Palm Jumeirah based on customer ratings and nightly prices. </a:t>
            </a:r>
            <a:endParaRPr lang="en-US" sz="1600" dirty="0"/>
          </a:p>
        </p:txBody>
      </p:sp>
      <p:sp>
        <p:nvSpPr>
          <p:cNvPr id="6" name="Text 2"/>
          <p:cNvSpPr/>
          <p:nvPr/>
        </p:nvSpPr>
        <p:spPr>
          <a:xfrm>
            <a:off x="9490353" y="4091940"/>
            <a:ext cx="4429482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One &amp; Only Hotel is leading the luxury market in price and quality. </a:t>
            </a:r>
            <a:endParaRPr lang="en-US" sz="1600" dirty="0"/>
          </a:p>
        </p:txBody>
      </p:sp>
      <p:sp>
        <p:nvSpPr>
          <p:cNvPr id="7" name="Text 3"/>
          <p:cNvSpPr/>
          <p:nvPr/>
        </p:nvSpPr>
        <p:spPr>
          <a:xfrm>
            <a:off x="9490353" y="4820007"/>
            <a:ext cx="4429482" cy="13125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550"/>
              </a:lnSpc>
              <a:buSzPct val="100000"/>
              <a:buChar char="•"/>
            </a:pPr>
            <a:r>
              <a:rPr lang="en-US" sz="16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emphasizes on the importance of keeping customer satisfaction score above the average considering The Lana's pricing position</a:t>
            </a:r>
            <a:endParaRPr lang="en-US" sz="1600" dirty="0"/>
          </a:p>
        </p:txBody>
      </p:sp>
      <p:sp>
        <p:nvSpPr>
          <p:cNvPr id="8" name="Text 4"/>
          <p:cNvSpPr/>
          <p:nvPr/>
        </p:nvSpPr>
        <p:spPr>
          <a:xfrm>
            <a:off x="9490353" y="6317099"/>
            <a:ext cx="4429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9" name="Text 5"/>
          <p:cNvSpPr/>
          <p:nvPr/>
        </p:nvSpPr>
        <p:spPr>
          <a:xfrm>
            <a:off x="9490293" y="6538107"/>
            <a:ext cx="4429482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1400" dirty="0">
                <a:solidFill>
                  <a:srgbClr val="443728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Source: Hotels.com and Booking.com</a:t>
            </a:r>
            <a:endParaRPr lang="en-US" sz="14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668</Words>
  <Application>Microsoft Office PowerPoint</Application>
  <PresentationFormat>Custom</PresentationFormat>
  <Paragraphs>76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Crimson Pro Bold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Sadeem Gaaod</cp:lastModifiedBy>
  <cp:revision>4</cp:revision>
  <dcterms:created xsi:type="dcterms:W3CDTF">2025-02-26T20:44:33Z</dcterms:created>
  <dcterms:modified xsi:type="dcterms:W3CDTF">2025-02-27T09:41:19Z</dcterms:modified>
</cp:coreProperties>
</file>